
<file path=[Content_Types].xml><?xml version="1.0" encoding="utf-8"?>
<Types xmlns="http://schemas.openxmlformats.org/package/2006/content-types">
  <Default Extension="tmp" ContentType="image/png"/>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58" r:id="rId5"/>
    <p:sldId id="266" r:id="rId6"/>
    <p:sldId id="262" r:id="rId7"/>
    <p:sldId id="268" r:id="rId8"/>
    <p:sldId id="260" r:id="rId9"/>
    <p:sldId id="261" r:id="rId10"/>
    <p:sldId id="263" r:id="rId11"/>
    <p:sldId id="264" r:id="rId12"/>
    <p:sldId id="265" r:id="rId13"/>
    <p:sldId id="267"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91" d="100"/>
          <a:sy n="91" d="100"/>
        </p:scale>
        <p:origin x="-1210" y="19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3170163-EE1A-480B-9F76-937C7B0F9CCB}" type="datetimeFigureOut">
              <a:rPr lang="en-US" smtClean="0"/>
              <a:t>8/14/2017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53C3AE-1F08-4C91-8049-1CD05B5F86CB}" type="slidenum">
              <a:rPr lang="en-US" smtClean="0"/>
              <a:t>‹#›</a:t>
            </a:fld>
            <a:endParaRPr lang="en-US"/>
          </a:p>
        </p:txBody>
      </p:sp>
    </p:spTree>
    <p:extLst>
      <p:ext uri="{BB962C8B-B14F-4D97-AF65-F5344CB8AC3E}">
        <p14:creationId xmlns:p14="http://schemas.microsoft.com/office/powerpoint/2010/main" val="17931010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170163-EE1A-480B-9F76-937C7B0F9CCB}" type="datetimeFigureOut">
              <a:rPr lang="en-US" smtClean="0"/>
              <a:t>8/14/2017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53C3AE-1F08-4C91-8049-1CD05B5F86CB}" type="slidenum">
              <a:rPr lang="en-US" smtClean="0"/>
              <a:t>‹#›</a:t>
            </a:fld>
            <a:endParaRPr lang="en-US"/>
          </a:p>
        </p:txBody>
      </p:sp>
    </p:spTree>
    <p:extLst>
      <p:ext uri="{BB962C8B-B14F-4D97-AF65-F5344CB8AC3E}">
        <p14:creationId xmlns:p14="http://schemas.microsoft.com/office/powerpoint/2010/main" val="4077701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170163-EE1A-480B-9F76-937C7B0F9CCB}" type="datetimeFigureOut">
              <a:rPr lang="en-US" smtClean="0"/>
              <a:t>8/14/2017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53C3AE-1F08-4C91-8049-1CD05B5F86CB}" type="slidenum">
              <a:rPr lang="en-US" smtClean="0"/>
              <a:t>‹#›</a:t>
            </a:fld>
            <a:endParaRPr lang="en-US"/>
          </a:p>
        </p:txBody>
      </p:sp>
    </p:spTree>
    <p:extLst>
      <p:ext uri="{BB962C8B-B14F-4D97-AF65-F5344CB8AC3E}">
        <p14:creationId xmlns:p14="http://schemas.microsoft.com/office/powerpoint/2010/main" val="13367807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170163-EE1A-480B-9F76-937C7B0F9CCB}" type="datetimeFigureOut">
              <a:rPr lang="en-US" smtClean="0"/>
              <a:t>8/14/2017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53C3AE-1F08-4C91-8049-1CD05B5F86CB}" type="slidenum">
              <a:rPr lang="en-US" smtClean="0"/>
              <a:t>‹#›</a:t>
            </a:fld>
            <a:endParaRPr lang="en-US"/>
          </a:p>
        </p:txBody>
      </p:sp>
    </p:spTree>
    <p:extLst>
      <p:ext uri="{BB962C8B-B14F-4D97-AF65-F5344CB8AC3E}">
        <p14:creationId xmlns:p14="http://schemas.microsoft.com/office/powerpoint/2010/main" val="9309748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3170163-EE1A-480B-9F76-937C7B0F9CCB}" type="datetimeFigureOut">
              <a:rPr lang="en-US" smtClean="0"/>
              <a:t>8/14/2017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53C3AE-1F08-4C91-8049-1CD05B5F86CB}" type="slidenum">
              <a:rPr lang="en-US" smtClean="0"/>
              <a:t>‹#›</a:t>
            </a:fld>
            <a:endParaRPr lang="en-US"/>
          </a:p>
        </p:txBody>
      </p:sp>
    </p:spTree>
    <p:extLst>
      <p:ext uri="{BB962C8B-B14F-4D97-AF65-F5344CB8AC3E}">
        <p14:creationId xmlns:p14="http://schemas.microsoft.com/office/powerpoint/2010/main" val="2481569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3170163-EE1A-480B-9F76-937C7B0F9CCB}" type="datetimeFigureOut">
              <a:rPr lang="en-US" smtClean="0"/>
              <a:t>8/14/2017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53C3AE-1F08-4C91-8049-1CD05B5F86CB}" type="slidenum">
              <a:rPr lang="en-US" smtClean="0"/>
              <a:t>‹#›</a:t>
            </a:fld>
            <a:endParaRPr lang="en-US"/>
          </a:p>
        </p:txBody>
      </p:sp>
    </p:spTree>
    <p:extLst>
      <p:ext uri="{BB962C8B-B14F-4D97-AF65-F5344CB8AC3E}">
        <p14:creationId xmlns:p14="http://schemas.microsoft.com/office/powerpoint/2010/main" val="28554684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3170163-EE1A-480B-9F76-937C7B0F9CCB}" type="datetimeFigureOut">
              <a:rPr lang="en-US" smtClean="0"/>
              <a:t>8/14/2017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53C3AE-1F08-4C91-8049-1CD05B5F86CB}" type="slidenum">
              <a:rPr lang="en-US" smtClean="0"/>
              <a:t>‹#›</a:t>
            </a:fld>
            <a:endParaRPr lang="en-US"/>
          </a:p>
        </p:txBody>
      </p:sp>
    </p:spTree>
    <p:extLst>
      <p:ext uri="{BB962C8B-B14F-4D97-AF65-F5344CB8AC3E}">
        <p14:creationId xmlns:p14="http://schemas.microsoft.com/office/powerpoint/2010/main" val="21650245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3170163-EE1A-480B-9F76-937C7B0F9CCB}" type="datetimeFigureOut">
              <a:rPr lang="en-US" smtClean="0"/>
              <a:t>8/14/2017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53C3AE-1F08-4C91-8049-1CD05B5F86CB}" type="slidenum">
              <a:rPr lang="en-US" smtClean="0"/>
              <a:t>‹#›</a:t>
            </a:fld>
            <a:endParaRPr lang="en-US"/>
          </a:p>
        </p:txBody>
      </p:sp>
    </p:spTree>
    <p:extLst>
      <p:ext uri="{BB962C8B-B14F-4D97-AF65-F5344CB8AC3E}">
        <p14:creationId xmlns:p14="http://schemas.microsoft.com/office/powerpoint/2010/main" val="4082318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170163-EE1A-480B-9F76-937C7B0F9CCB}" type="datetimeFigureOut">
              <a:rPr lang="en-US" smtClean="0"/>
              <a:t>8/14/2017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53C3AE-1F08-4C91-8049-1CD05B5F86CB}" type="slidenum">
              <a:rPr lang="en-US" smtClean="0"/>
              <a:t>‹#›</a:t>
            </a:fld>
            <a:endParaRPr lang="en-US"/>
          </a:p>
        </p:txBody>
      </p:sp>
    </p:spTree>
    <p:extLst>
      <p:ext uri="{BB962C8B-B14F-4D97-AF65-F5344CB8AC3E}">
        <p14:creationId xmlns:p14="http://schemas.microsoft.com/office/powerpoint/2010/main" val="1302889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170163-EE1A-480B-9F76-937C7B0F9CCB}" type="datetimeFigureOut">
              <a:rPr lang="en-US" smtClean="0"/>
              <a:t>8/14/2017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53C3AE-1F08-4C91-8049-1CD05B5F86CB}" type="slidenum">
              <a:rPr lang="en-US" smtClean="0"/>
              <a:t>‹#›</a:t>
            </a:fld>
            <a:endParaRPr lang="en-US"/>
          </a:p>
        </p:txBody>
      </p:sp>
    </p:spTree>
    <p:extLst>
      <p:ext uri="{BB962C8B-B14F-4D97-AF65-F5344CB8AC3E}">
        <p14:creationId xmlns:p14="http://schemas.microsoft.com/office/powerpoint/2010/main" val="32698542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170163-EE1A-480B-9F76-937C7B0F9CCB}" type="datetimeFigureOut">
              <a:rPr lang="en-US" smtClean="0"/>
              <a:t>8/14/2017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53C3AE-1F08-4C91-8049-1CD05B5F86CB}" type="slidenum">
              <a:rPr lang="en-US" smtClean="0"/>
              <a:t>‹#›</a:t>
            </a:fld>
            <a:endParaRPr lang="en-US"/>
          </a:p>
        </p:txBody>
      </p:sp>
    </p:spTree>
    <p:extLst>
      <p:ext uri="{BB962C8B-B14F-4D97-AF65-F5344CB8AC3E}">
        <p14:creationId xmlns:p14="http://schemas.microsoft.com/office/powerpoint/2010/main" val="27536620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170163-EE1A-480B-9F76-937C7B0F9CCB}" type="datetimeFigureOut">
              <a:rPr lang="en-US" smtClean="0"/>
              <a:t>8/14/2017</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53C3AE-1F08-4C91-8049-1CD05B5F86CB}" type="slidenum">
              <a:rPr lang="en-US" smtClean="0"/>
              <a:t>‹#›</a:t>
            </a:fld>
            <a:endParaRPr lang="en-US"/>
          </a:p>
        </p:txBody>
      </p:sp>
    </p:spTree>
    <p:extLst>
      <p:ext uri="{BB962C8B-B14F-4D97-AF65-F5344CB8AC3E}">
        <p14:creationId xmlns:p14="http://schemas.microsoft.com/office/powerpoint/2010/main" val="16565218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dactdp@yahoo.com" TargetMode="External"/><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hyperlink" Target="mailto:jerrypeterson8893@gmail.com" TargetMode="External"/><Relationship Id="rId4" Type="http://schemas.openxmlformats.org/officeDocument/2006/relationships/hyperlink" Target="mailto:ijensen@clarkhill.com"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mailto:dactdp@yahoo.com" TargetMode="External"/><Relationship Id="rId2" Type="http://schemas.openxmlformats.org/officeDocument/2006/relationships/image" Target="../media/image18.jpeg"/><Relationship Id="rId1" Type="http://schemas.openxmlformats.org/officeDocument/2006/relationships/slideLayout" Target="../slideLayouts/slideLayout1.xml"/><Relationship Id="rId5" Type="http://schemas.openxmlformats.org/officeDocument/2006/relationships/hyperlink" Target="mailto:jerrypeterson8893@gmail.com" TargetMode="External"/><Relationship Id="rId4" Type="http://schemas.openxmlformats.org/officeDocument/2006/relationships/hyperlink" Target="mailto:ijensen@clarkhill.com"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9.tmp"/><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tmp"/><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2.tmp"/><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tmp"/><Relationship Id="rId2" Type="http://schemas.openxmlformats.org/officeDocument/2006/relationships/image" Target="../media/image4.tmp"/><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tmp"/><Relationship Id="rId2" Type="http://schemas.openxmlformats.org/officeDocument/2006/relationships/image" Target="../media/image6.tmp"/><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tmp"/><Relationship Id="rId1" Type="http://schemas.openxmlformats.org/officeDocument/2006/relationships/slideLayout" Target="../slideLayouts/slideLayout1.xml"/><Relationship Id="rId4" Type="http://schemas.openxmlformats.org/officeDocument/2006/relationships/image" Target="../media/image10.tmp"/></Relationships>
</file>

<file path=ppt/slides/_rels/slide6.xml.rels><?xml version="1.0" encoding="UTF-8" standalone="yes"?>
<Relationships xmlns="http://schemas.openxmlformats.org/package/2006/relationships"><Relationship Id="rId3" Type="http://schemas.openxmlformats.org/officeDocument/2006/relationships/image" Target="../media/image12.tmp"/><Relationship Id="rId2" Type="http://schemas.openxmlformats.org/officeDocument/2006/relationships/image" Target="../media/image11.tmp"/><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image" Target="../media/image15.tmp"/><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7.tmp"/><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609600"/>
            <a:ext cx="7848600" cy="1066800"/>
          </a:xfrm>
        </p:spPr>
        <p:txBody>
          <a:bodyPr>
            <a:noAutofit/>
          </a:bodyPr>
          <a:lstStyle/>
          <a:p>
            <a:r>
              <a:rPr lang="en-US" sz="2800" b="1" u="sng" dirty="0" smtClean="0"/>
              <a:t>Invasive species we manage and watch for on </a:t>
            </a:r>
            <a:br>
              <a:rPr lang="en-US" sz="2800" b="1" u="sng" dirty="0" smtClean="0"/>
            </a:br>
            <a:r>
              <a:rPr lang="en-US" sz="2800" b="1" u="sng" dirty="0" smtClean="0"/>
              <a:t>Big Brower Lake</a:t>
            </a:r>
            <a:br>
              <a:rPr lang="en-US" sz="2800" b="1" u="sng" dirty="0" smtClean="0"/>
            </a:br>
            <a:endParaRPr lang="en-US" sz="2800" b="1" u="sng"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5000" y="1752600"/>
            <a:ext cx="4927576" cy="3377795"/>
          </a:xfrm>
          <a:prstGeom prst="rect">
            <a:avLst/>
          </a:prstGeom>
        </p:spPr>
      </p:pic>
      <p:sp>
        <p:nvSpPr>
          <p:cNvPr id="6" name="TextBox 5"/>
          <p:cNvSpPr txBox="1"/>
          <p:nvPr/>
        </p:nvSpPr>
        <p:spPr>
          <a:xfrm>
            <a:off x="838201" y="5410200"/>
            <a:ext cx="7924799" cy="1200329"/>
          </a:xfrm>
          <a:prstGeom prst="rect">
            <a:avLst/>
          </a:prstGeom>
          <a:noFill/>
        </p:spPr>
        <p:txBody>
          <a:bodyPr wrap="square" rtlCol="0">
            <a:spAutoFit/>
          </a:bodyPr>
          <a:lstStyle/>
          <a:p>
            <a:r>
              <a:rPr lang="en-US" dirty="0" smtClean="0"/>
              <a:t>Lake quality monitors:  	Frank </a:t>
            </a:r>
            <a:r>
              <a:rPr lang="en-US" dirty="0" err="1" smtClean="0"/>
              <a:t>Walejewski</a:t>
            </a:r>
            <a:r>
              <a:rPr lang="en-US" dirty="0" smtClean="0"/>
              <a:t>	</a:t>
            </a:r>
            <a:r>
              <a:rPr lang="en-US" dirty="0" smtClean="0">
                <a:hlinkClick r:id="rId3"/>
              </a:rPr>
              <a:t>dactdp@yahoo.com</a:t>
            </a:r>
            <a:endParaRPr lang="en-US" dirty="0" smtClean="0"/>
          </a:p>
          <a:p>
            <a:r>
              <a:rPr lang="en-US" dirty="0" smtClean="0"/>
              <a:t>			Ingrid Jensen	</a:t>
            </a:r>
            <a:r>
              <a:rPr lang="en-US" dirty="0" smtClean="0">
                <a:hlinkClick r:id="rId4"/>
              </a:rPr>
              <a:t>ijensen@clarkhill.com</a:t>
            </a:r>
            <a:endParaRPr lang="en-US" dirty="0" smtClean="0"/>
          </a:p>
          <a:p>
            <a:r>
              <a:rPr lang="en-US" dirty="0"/>
              <a:t>	</a:t>
            </a:r>
            <a:r>
              <a:rPr lang="en-US" dirty="0" smtClean="0"/>
              <a:t>		Jerry Peterson	</a:t>
            </a:r>
            <a:r>
              <a:rPr lang="en-US" dirty="0" smtClean="0">
                <a:hlinkClick r:id="rId5"/>
              </a:rPr>
              <a:t>jerrypeterson8893@gmail.com</a:t>
            </a:r>
            <a:endParaRPr lang="en-US" dirty="0" smtClean="0"/>
          </a:p>
          <a:p>
            <a:endParaRPr lang="en-US" dirty="0" smtClean="0"/>
          </a:p>
        </p:txBody>
      </p:sp>
    </p:spTree>
    <p:extLst>
      <p:ext uri="{BB962C8B-B14F-4D97-AF65-F5344CB8AC3E}">
        <p14:creationId xmlns:p14="http://schemas.microsoft.com/office/powerpoint/2010/main" val="30286861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457200"/>
            <a:ext cx="7848600" cy="1905000"/>
          </a:xfrm>
        </p:spPr>
        <p:txBody>
          <a:bodyPr>
            <a:noAutofit/>
          </a:bodyPr>
          <a:lstStyle/>
          <a:p>
            <a:r>
              <a:rPr lang="en-US" sz="2800" b="1" u="sng" dirty="0" smtClean="0"/>
              <a:t>Non-Invasive species we manage </a:t>
            </a:r>
            <a:br>
              <a:rPr lang="en-US" sz="2800" b="1" u="sng" dirty="0" smtClean="0"/>
            </a:br>
            <a:r>
              <a:rPr lang="en-US" sz="2800" b="1" u="sng" dirty="0"/>
              <a:t>(</a:t>
            </a:r>
            <a:r>
              <a:rPr lang="en-US" sz="2800" b="1" u="sng" dirty="0" smtClean="0"/>
              <a:t>as needed when growth becomes/creates a recreational nuisance) on </a:t>
            </a:r>
            <a:br>
              <a:rPr lang="en-US" sz="2800" b="1" u="sng" dirty="0" smtClean="0"/>
            </a:br>
            <a:r>
              <a:rPr lang="en-US" sz="2800" b="1" u="sng" dirty="0" smtClean="0"/>
              <a:t>Big Brower Lake</a:t>
            </a:r>
            <a:br>
              <a:rPr lang="en-US" sz="2800" b="1" u="sng" dirty="0" smtClean="0"/>
            </a:br>
            <a:endParaRPr lang="en-US" sz="2800" b="1" u="sng"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1200" y="2083633"/>
            <a:ext cx="4869180" cy="3337765"/>
          </a:xfrm>
          <a:prstGeom prst="rect">
            <a:avLst/>
          </a:prstGeom>
        </p:spPr>
      </p:pic>
      <p:sp>
        <p:nvSpPr>
          <p:cNvPr id="7" name="TextBox 6"/>
          <p:cNvSpPr txBox="1"/>
          <p:nvPr/>
        </p:nvSpPr>
        <p:spPr>
          <a:xfrm>
            <a:off x="762000" y="5562600"/>
            <a:ext cx="7924799" cy="1200329"/>
          </a:xfrm>
          <a:prstGeom prst="rect">
            <a:avLst/>
          </a:prstGeom>
          <a:noFill/>
        </p:spPr>
        <p:txBody>
          <a:bodyPr wrap="square" rtlCol="0">
            <a:spAutoFit/>
          </a:bodyPr>
          <a:lstStyle/>
          <a:p>
            <a:r>
              <a:rPr lang="en-US" dirty="0" smtClean="0"/>
              <a:t>Lake quality monitors:  	Frank </a:t>
            </a:r>
            <a:r>
              <a:rPr lang="en-US" dirty="0" err="1" smtClean="0"/>
              <a:t>Walejewski</a:t>
            </a:r>
            <a:r>
              <a:rPr lang="en-US" dirty="0" smtClean="0"/>
              <a:t>	</a:t>
            </a:r>
            <a:r>
              <a:rPr lang="en-US" dirty="0" smtClean="0">
                <a:hlinkClick r:id="rId3"/>
              </a:rPr>
              <a:t>dactdp@yahoo.com</a:t>
            </a:r>
            <a:endParaRPr lang="en-US" dirty="0" smtClean="0"/>
          </a:p>
          <a:p>
            <a:r>
              <a:rPr lang="en-US" dirty="0" smtClean="0"/>
              <a:t>			Ingrid Jensen	</a:t>
            </a:r>
            <a:r>
              <a:rPr lang="en-US" dirty="0" smtClean="0">
                <a:hlinkClick r:id="rId4"/>
              </a:rPr>
              <a:t>ijensen@clarkhill.com</a:t>
            </a:r>
            <a:endParaRPr lang="en-US" dirty="0" smtClean="0"/>
          </a:p>
          <a:p>
            <a:r>
              <a:rPr lang="en-US" dirty="0"/>
              <a:t>	</a:t>
            </a:r>
            <a:r>
              <a:rPr lang="en-US" dirty="0" smtClean="0"/>
              <a:t>		Jerry Peterson	</a:t>
            </a:r>
            <a:r>
              <a:rPr lang="en-US" dirty="0" smtClean="0">
                <a:hlinkClick r:id="rId5"/>
              </a:rPr>
              <a:t>jerrypeterson8893@gmail.com</a:t>
            </a:r>
            <a:endParaRPr lang="en-US" dirty="0" smtClean="0"/>
          </a:p>
          <a:p>
            <a:endParaRPr lang="en-US" dirty="0" smtClean="0"/>
          </a:p>
        </p:txBody>
      </p:sp>
    </p:spTree>
    <p:extLst>
      <p:ext uri="{BB962C8B-B14F-4D97-AF65-F5344CB8AC3E}">
        <p14:creationId xmlns:p14="http://schemas.microsoft.com/office/powerpoint/2010/main" val="35586594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38201" y="5486401"/>
            <a:ext cx="7619999" cy="1200329"/>
          </a:xfrm>
          <a:prstGeom prst="rect">
            <a:avLst/>
          </a:prstGeom>
          <a:noFill/>
        </p:spPr>
        <p:txBody>
          <a:bodyPr wrap="square" rtlCol="0">
            <a:spAutoFit/>
          </a:bodyPr>
          <a:lstStyle/>
          <a:p>
            <a:r>
              <a:rPr lang="en-US" dirty="0" smtClean="0"/>
              <a:t>Found floating in the lake in any area.  Can also be a gelatinous glob beneath the surface.</a:t>
            </a:r>
          </a:p>
          <a:p>
            <a:endParaRPr lang="en-US" dirty="0" smtClean="0"/>
          </a:p>
          <a:p>
            <a:r>
              <a:rPr lang="en-US" dirty="0" smtClean="0"/>
              <a:t>What to do:  Contact lake monitors for spot treatment. (Inexpensive)</a:t>
            </a:r>
            <a:endParaRPr lang="en-US" dirty="0"/>
          </a:p>
        </p:txBody>
      </p:sp>
      <p:sp>
        <p:nvSpPr>
          <p:cNvPr id="7" name="Title 1"/>
          <p:cNvSpPr>
            <a:spLocks noGrp="1"/>
          </p:cNvSpPr>
          <p:nvPr>
            <p:ph type="ctrTitle"/>
          </p:nvPr>
        </p:nvSpPr>
        <p:spPr>
          <a:xfrm>
            <a:off x="914400" y="381000"/>
            <a:ext cx="7848600" cy="914400"/>
          </a:xfrm>
        </p:spPr>
        <p:txBody>
          <a:bodyPr>
            <a:noAutofit/>
          </a:bodyPr>
          <a:lstStyle/>
          <a:p>
            <a:r>
              <a:rPr lang="en-US" sz="2800" b="1" u="sng" dirty="0" smtClean="0"/>
              <a:t>Algae</a:t>
            </a:r>
            <a:endParaRPr lang="en-US" sz="2800" b="1" u="sng" dirty="0"/>
          </a:p>
        </p:txBody>
      </p:sp>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1036" y="1676400"/>
            <a:ext cx="4694327" cy="3154954"/>
          </a:xfrm>
          <a:prstGeom prst="rect">
            <a:avLst/>
          </a:prstGeom>
        </p:spPr>
      </p:pic>
    </p:spTree>
    <p:extLst>
      <p:ext uri="{BB962C8B-B14F-4D97-AF65-F5344CB8AC3E}">
        <p14:creationId xmlns:p14="http://schemas.microsoft.com/office/powerpoint/2010/main" val="26029140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39969" y="4621139"/>
            <a:ext cx="7619999" cy="1754326"/>
          </a:xfrm>
          <a:prstGeom prst="rect">
            <a:avLst/>
          </a:prstGeom>
          <a:noFill/>
        </p:spPr>
        <p:txBody>
          <a:bodyPr wrap="square" rtlCol="0">
            <a:spAutoFit/>
          </a:bodyPr>
          <a:lstStyle/>
          <a:p>
            <a:r>
              <a:rPr lang="en-US" dirty="0" smtClean="0"/>
              <a:t>Found growing around the lake in more shallow areas around shore.  The spiral blossoms that come to the surface in August can be a nuisance.  Indigenous to the lake so only treated to kill off the tops of the plants when a hindrance to recreational water use.</a:t>
            </a:r>
          </a:p>
          <a:p>
            <a:endParaRPr lang="en-US" dirty="0" smtClean="0"/>
          </a:p>
          <a:p>
            <a:r>
              <a:rPr lang="en-US" dirty="0" smtClean="0"/>
              <a:t>What to do:  Contact lake monitors for spot treatment.</a:t>
            </a:r>
            <a:endParaRPr lang="en-US" dirty="0"/>
          </a:p>
        </p:txBody>
      </p:sp>
      <p:sp>
        <p:nvSpPr>
          <p:cNvPr id="7" name="Title 1"/>
          <p:cNvSpPr>
            <a:spLocks noGrp="1"/>
          </p:cNvSpPr>
          <p:nvPr>
            <p:ph type="ctrTitle"/>
          </p:nvPr>
        </p:nvSpPr>
        <p:spPr>
          <a:xfrm>
            <a:off x="914400" y="381000"/>
            <a:ext cx="7848600" cy="914400"/>
          </a:xfrm>
        </p:spPr>
        <p:txBody>
          <a:bodyPr>
            <a:noAutofit/>
          </a:bodyPr>
          <a:lstStyle/>
          <a:p>
            <a:r>
              <a:rPr lang="en-US" sz="2800" b="1" u="sng" dirty="0" smtClean="0"/>
              <a:t>Eel Grass</a:t>
            </a:r>
            <a:endParaRPr lang="en-US" sz="2800" b="1" u="sng" dirty="0"/>
          </a:p>
        </p:txBody>
      </p:sp>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225" y="1371600"/>
            <a:ext cx="4092295" cy="3033023"/>
          </a:xfrm>
          <a:prstGeom prst="rect">
            <a:avLst/>
          </a:prstGeom>
        </p:spPr>
      </p:pic>
      <p:pic>
        <p:nvPicPr>
          <p:cNvPr id="1026" name="Picture 2" descr="Image result for vallisneria female reproducti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369383"/>
            <a:ext cx="3488781" cy="3035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70738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39969" y="4621139"/>
            <a:ext cx="7619999" cy="1477328"/>
          </a:xfrm>
          <a:prstGeom prst="rect">
            <a:avLst/>
          </a:prstGeom>
          <a:noFill/>
        </p:spPr>
        <p:txBody>
          <a:bodyPr wrap="square" rtlCol="0">
            <a:spAutoFit/>
          </a:bodyPr>
          <a:lstStyle/>
          <a:p>
            <a:r>
              <a:rPr lang="en-US" dirty="0" smtClean="0"/>
              <a:t>Found growing around the lake in more shallow areas around shore.  Indigenous to the lake so only treated to kill off the tops of the plants when a hindrance to recreational water use.</a:t>
            </a:r>
          </a:p>
          <a:p>
            <a:endParaRPr lang="en-US" dirty="0" smtClean="0"/>
          </a:p>
          <a:p>
            <a:r>
              <a:rPr lang="en-US" dirty="0" smtClean="0"/>
              <a:t>What to do:  Contact lake monitors for spot treatment.</a:t>
            </a:r>
            <a:endParaRPr lang="en-US" dirty="0"/>
          </a:p>
        </p:txBody>
      </p:sp>
      <p:sp>
        <p:nvSpPr>
          <p:cNvPr id="7" name="Title 1"/>
          <p:cNvSpPr>
            <a:spLocks noGrp="1"/>
          </p:cNvSpPr>
          <p:nvPr>
            <p:ph type="ctrTitle"/>
          </p:nvPr>
        </p:nvSpPr>
        <p:spPr>
          <a:xfrm>
            <a:off x="914400" y="381000"/>
            <a:ext cx="7848600" cy="914400"/>
          </a:xfrm>
        </p:spPr>
        <p:txBody>
          <a:bodyPr>
            <a:noAutofit/>
          </a:bodyPr>
          <a:lstStyle/>
          <a:p>
            <a:r>
              <a:rPr lang="en-US" sz="2800" b="1" u="sng" dirty="0" smtClean="0"/>
              <a:t>Non-Invasive Pond Weeds</a:t>
            </a:r>
            <a:endParaRPr lang="en-US" sz="2800" b="1" u="sng"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7473" y="1316182"/>
            <a:ext cx="3207327" cy="2638425"/>
          </a:xfrm>
          <a:prstGeom prst="rect">
            <a:avLst/>
          </a:prstGeom>
        </p:spPr>
      </p:pic>
      <p:sp>
        <p:nvSpPr>
          <p:cNvPr id="3" name="TextBox 2"/>
          <p:cNvSpPr txBox="1"/>
          <p:nvPr/>
        </p:nvSpPr>
        <p:spPr>
          <a:xfrm>
            <a:off x="914400" y="3954607"/>
            <a:ext cx="3375669" cy="338554"/>
          </a:xfrm>
          <a:prstGeom prst="rect">
            <a:avLst/>
          </a:prstGeom>
          <a:noFill/>
        </p:spPr>
        <p:txBody>
          <a:bodyPr wrap="square" rtlCol="0">
            <a:spAutoFit/>
          </a:bodyPr>
          <a:lstStyle/>
          <a:p>
            <a:pPr algn="ctr"/>
            <a:r>
              <a:rPr lang="en-US" sz="1600" b="1" dirty="0" err="1" smtClean="0"/>
              <a:t>Thinleaf</a:t>
            </a:r>
            <a:r>
              <a:rPr lang="en-US" sz="1600" b="1" dirty="0" smtClean="0"/>
              <a:t> Pondweed</a:t>
            </a:r>
            <a:endParaRPr lang="en-US" sz="1600"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9968" y="1316182"/>
            <a:ext cx="2817632" cy="2576877"/>
          </a:xfrm>
          <a:prstGeom prst="rect">
            <a:avLst/>
          </a:prstGeom>
        </p:spPr>
      </p:pic>
      <p:sp>
        <p:nvSpPr>
          <p:cNvPr id="8" name="TextBox 7"/>
          <p:cNvSpPr txBox="1"/>
          <p:nvPr/>
        </p:nvSpPr>
        <p:spPr>
          <a:xfrm>
            <a:off x="4649968" y="3928428"/>
            <a:ext cx="2817632" cy="338554"/>
          </a:xfrm>
          <a:prstGeom prst="rect">
            <a:avLst/>
          </a:prstGeom>
          <a:noFill/>
        </p:spPr>
        <p:txBody>
          <a:bodyPr wrap="square" rtlCol="0">
            <a:spAutoFit/>
          </a:bodyPr>
          <a:lstStyle/>
          <a:p>
            <a:pPr algn="ctr"/>
            <a:r>
              <a:rPr lang="en-US" sz="1600" b="1" dirty="0" smtClean="0"/>
              <a:t>Variable Leaf Pondweed</a:t>
            </a:r>
            <a:endParaRPr lang="en-US" sz="1600" b="1" dirty="0"/>
          </a:p>
        </p:txBody>
      </p:sp>
    </p:spTree>
    <p:extLst>
      <p:ext uri="{BB962C8B-B14F-4D97-AF65-F5344CB8AC3E}">
        <p14:creationId xmlns:p14="http://schemas.microsoft.com/office/powerpoint/2010/main" val="26055325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0999" y="4914945"/>
            <a:ext cx="5508948" cy="1354217"/>
          </a:xfrm>
          <a:prstGeom prst="rect">
            <a:avLst/>
          </a:prstGeom>
          <a:noFill/>
        </p:spPr>
        <p:txBody>
          <a:bodyPr wrap="square" rtlCol="0">
            <a:spAutoFit/>
          </a:bodyPr>
          <a:lstStyle/>
          <a:p>
            <a:r>
              <a:rPr lang="en-US" dirty="0" smtClean="0"/>
              <a:t>Only found in the cove so far at depths of less than 5 ft.</a:t>
            </a:r>
            <a:endParaRPr lang="en-US" dirty="0" smtClean="0">
              <a:solidFill>
                <a:srgbClr val="FF0000"/>
              </a:solidFill>
            </a:endParaRPr>
          </a:p>
          <a:p>
            <a:endParaRPr lang="en-US" sz="1000" dirty="0" smtClean="0"/>
          </a:p>
          <a:p>
            <a:r>
              <a:rPr lang="en-US" dirty="0" smtClean="0"/>
              <a:t>What to do:  Contact lake monitors immediately for professional treatment/removal!  </a:t>
            </a:r>
          </a:p>
          <a:p>
            <a:r>
              <a:rPr lang="en-US" dirty="0" smtClean="0"/>
              <a:t>Highly invasive species.</a:t>
            </a:r>
            <a:endParaRPr lang="en-US" dirty="0"/>
          </a:p>
        </p:txBody>
      </p:sp>
      <p:sp>
        <p:nvSpPr>
          <p:cNvPr id="7" name="Title 1"/>
          <p:cNvSpPr>
            <a:spLocks noGrp="1"/>
          </p:cNvSpPr>
          <p:nvPr>
            <p:ph type="ctrTitle"/>
          </p:nvPr>
        </p:nvSpPr>
        <p:spPr>
          <a:xfrm>
            <a:off x="851781" y="249252"/>
            <a:ext cx="7848600" cy="914400"/>
          </a:xfrm>
        </p:spPr>
        <p:txBody>
          <a:bodyPr>
            <a:noAutofit/>
          </a:bodyPr>
          <a:lstStyle/>
          <a:p>
            <a:r>
              <a:rPr lang="en-US" sz="2800" b="1" u="sng" dirty="0" smtClean="0"/>
              <a:t>Cabomba</a:t>
            </a:r>
            <a:endParaRPr lang="en-US" sz="2800" b="1" u="sng" dirty="0"/>
          </a:p>
        </p:txBody>
      </p:sp>
      <p:pic>
        <p:nvPicPr>
          <p:cNvPr id="8" name="Picture 7"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191361"/>
            <a:ext cx="5508947" cy="3695875"/>
          </a:xfrm>
          <a:prstGeom prst="rect">
            <a:avLst/>
          </a:prstGeom>
        </p:spPr>
      </p:pic>
      <p:pic>
        <p:nvPicPr>
          <p:cNvPr id="10" name="Picture 9"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9176" y="2733312"/>
            <a:ext cx="2764047" cy="2590800"/>
          </a:xfrm>
          <a:prstGeom prst="rect">
            <a:avLst/>
          </a:prstGeom>
        </p:spPr>
      </p:pic>
      <p:cxnSp>
        <p:nvCxnSpPr>
          <p:cNvPr id="9" name="Straight Arrow Connector 8"/>
          <p:cNvCxnSpPr>
            <a:stCxn id="11" idx="2"/>
          </p:cNvCxnSpPr>
          <p:nvPr/>
        </p:nvCxnSpPr>
        <p:spPr>
          <a:xfrm flipH="1">
            <a:off x="6782463" y="2733312"/>
            <a:ext cx="637056" cy="65927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999176" y="1163652"/>
            <a:ext cx="2840686" cy="1569660"/>
          </a:xfrm>
          <a:prstGeom prst="rect">
            <a:avLst/>
          </a:prstGeom>
          <a:noFill/>
        </p:spPr>
        <p:txBody>
          <a:bodyPr wrap="square" rtlCol="0">
            <a:spAutoFit/>
          </a:bodyPr>
          <a:lstStyle/>
          <a:p>
            <a:r>
              <a:rPr lang="en-US" sz="1600" dirty="0"/>
              <a:t>Leaves are divided into fine branches in a fan-like appearance, </a:t>
            </a:r>
            <a:r>
              <a:rPr lang="en-US" sz="1600" dirty="0" smtClean="0"/>
              <a:t>spanning </a:t>
            </a:r>
            <a:r>
              <a:rPr lang="en-US" sz="1600" dirty="0"/>
              <a:t>2 inches.  Floating leaves are small, diamond shape with a emergent white/pinkish flower.</a:t>
            </a:r>
          </a:p>
        </p:txBody>
      </p:sp>
    </p:spTree>
    <p:extLst>
      <p:ext uri="{BB962C8B-B14F-4D97-AF65-F5344CB8AC3E}">
        <p14:creationId xmlns:p14="http://schemas.microsoft.com/office/powerpoint/2010/main" val="4165425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381000"/>
            <a:ext cx="7848600" cy="914400"/>
          </a:xfrm>
        </p:spPr>
        <p:txBody>
          <a:bodyPr>
            <a:noAutofit/>
          </a:bodyPr>
          <a:lstStyle/>
          <a:p>
            <a:r>
              <a:rPr lang="en-US" sz="2800" b="1" u="sng" dirty="0" smtClean="0"/>
              <a:t>Eurasian Watermilfoil</a:t>
            </a:r>
            <a:endParaRPr lang="en-US" sz="2800" b="1" u="sng" dirty="0"/>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1" y="1466165"/>
            <a:ext cx="4812335" cy="3211699"/>
          </a:xfrm>
          <a:prstGeom prst="rect">
            <a:avLst/>
          </a:prstGeom>
        </p:spPr>
      </p:pic>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229415" y="3228805"/>
            <a:ext cx="3895988" cy="2898119"/>
          </a:xfrm>
          <a:prstGeom prst="rect">
            <a:avLst/>
          </a:prstGeom>
        </p:spPr>
      </p:pic>
      <p:sp>
        <p:nvSpPr>
          <p:cNvPr id="6" name="TextBox 5"/>
          <p:cNvSpPr txBox="1"/>
          <p:nvPr/>
        </p:nvSpPr>
        <p:spPr>
          <a:xfrm>
            <a:off x="847255" y="4834551"/>
            <a:ext cx="4724401" cy="1754326"/>
          </a:xfrm>
          <a:prstGeom prst="rect">
            <a:avLst/>
          </a:prstGeom>
          <a:noFill/>
        </p:spPr>
        <p:txBody>
          <a:bodyPr wrap="square" rtlCol="0">
            <a:spAutoFit/>
          </a:bodyPr>
          <a:lstStyle/>
          <a:p>
            <a:r>
              <a:rPr lang="en-US" dirty="0" smtClean="0"/>
              <a:t>Found in most areas of the lake.</a:t>
            </a:r>
          </a:p>
          <a:p>
            <a:endParaRPr lang="en-US" dirty="0" smtClean="0"/>
          </a:p>
          <a:p>
            <a:r>
              <a:rPr lang="en-US" dirty="0" smtClean="0"/>
              <a:t>What to do:  Remove plant from lake and discard.  If rooted, pull out roots and all.  If a large patch, report to lake monitors for treatment.</a:t>
            </a:r>
            <a:endParaRPr lang="en-US" dirty="0"/>
          </a:p>
        </p:txBody>
      </p:sp>
      <p:cxnSp>
        <p:nvCxnSpPr>
          <p:cNvPr id="7" name="Straight Arrow Connector 6"/>
          <p:cNvCxnSpPr/>
          <p:nvPr/>
        </p:nvCxnSpPr>
        <p:spPr>
          <a:xfrm flipH="1">
            <a:off x="6324600" y="2468790"/>
            <a:ext cx="637056" cy="201174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693714" y="1143000"/>
            <a:ext cx="2840686" cy="1569660"/>
          </a:xfrm>
          <a:prstGeom prst="rect">
            <a:avLst/>
          </a:prstGeom>
          <a:noFill/>
        </p:spPr>
        <p:txBody>
          <a:bodyPr wrap="square" rtlCol="0">
            <a:spAutoFit/>
          </a:bodyPr>
          <a:lstStyle/>
          <a:p>
            <a:r>
              <a:rPr lang="en-US" sz="1600" dirty="0" smtClean="0"/>
              <a:t>Can be identified by a pattern </a:t>
            </a:r>
            <a:r>
              <a:rPr lang="en-US" sz="1600" dirty="0"/>
              <a:t>of 4 leaves whorled around a hollow stem.  Feathery in appearance, each leaf consists of 10-21 pairs of closely packed leaflets.  </a:t>
            </a:r>
          </a:p>
        </p:txBody>
      </p:sp>
    </p:spTree>
    <p:extLst>
      <p:ext uri="{BB962C8B-B14F-4D97-AF65-F5344CB8AC3E}">
        <p14:creationId xmlns:p14="http://schemas.microsoft.com/office/powerpoint/2010/main" val="25082236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38201" y="5486401"/>
            <a:ext cx="7619999" cy="1200329"/>
          </a:xfrm>
          <a:prstGeom prst="rect">
            <a:avLst/>
          </a:prstGeom>
          <a:noFill/>
        </p:spPr>
        <p:txBody>
          <a:bodyPr wrap="square" rtlCol="0">
            <a:spAutoFit/>
          </a:bodyPr>
          <a:lstStyle/>
          <a:p>
            <a:r>
              <a:rPr lang="en-US" dirty="0" smtClean="0"/>
              <a:t>Found in the lake, mostly shallow areas.  Note ‘curly’ leaf shape and serrated saw tooth sides of the leaf that the non-invasive pond weeds do not have.</a:t>
            </a:r>
          </a:p>
          <a:p>
            <a:endParaRPr lang="en-US" dirty="0" smtClean="0"/>
          </a:p>
          <a:p>
            <a:r>
              <a:rPr lang="en-US" dirty="0" smtClean="0"/>
              <a:t>What to do:  Contact lake monitors for treatment.</a:t>
            </a:r>
            <a:endParaRPr lang="en-US" dirty="0"/>
          </a:p>
        </p:txBody>
      </p:sp>
      <p:sp>
        <p:nvSpPr>
          <p:cNvPr id="7" name="Title 1"/>
          <p:cNvSpPr>
            <a:spLocks noGrp="1"/>
          </p:cNvSpPr>
          <p:nvPr>
            <p:ph type="ctrTitle"/>
          </p:nvPr>
        </p:nvSpPr>
        <p:spPr>
          <a:xfrm>
            <a:off x="914400" y="381000"/>
            <a:ext cx="7848600" cy="914400"/>
          </a:xfrm>
        </p:spPr>
        <p:txBody>
          <a:bodyPr>
            <a:noAutofit/>
          </a:bodyPr>
          <a:lstStyle/>
          <a:p>
            <a:r>
              <a:rPr lang="en-US" sz="2800" b="1" u="sng" dirty="0" err="1" smtClean="0"/>
              <a:t>Curlyleaf</a:t>
            </a:r>
            <a:r>
              <a:rPr lang="en-US" sz="2800" b="1" u="sng" dirty="0" smtClean="0"/>
              <a:t> Pondweed</a:t>
            </a:r>
            <a:endParaRPr lang="en-US" sz="2800" b="1" u="sng" dirty="0"/>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295400"/>
            <a:ext cx="4697401" cy="3932129"/>
          </a:xfrm>
          <a:prstGeom prst="rect">
            <a:avLst/>
          </a:prstGeom>
        </p:spPr>
      </p:pic>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2002186"/>
            <a:ext cx="3398051" cy="2518555"/>
          </a:xfrm>
          <a:prstGeom prst="rect">
            <a:avLst/>
          </a:prstGeom>
        </p:spPr>
      </p:pic>
      <p:cxnSp>
        <p:nvCxnSpPr>
          <p:cNvPr id="8" name="Straight Arrow Connector 7"/>
          <p:cNvCxnSpPr/>
          <p:nvPr/>
        </p:nvCxnSpPr>
        <p:spPr>
          <a:xfrm flipV="1">
            <a:off x="6019800" y="3962400"/>
            <a:ext cx="914400" cy="16002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33354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09600" y="4428887"/>
            <a:ext cx="4343399" cy="2308324"/>
          </a:xfrm>
          <a:prstGeom prst="rect">
            <a:avLst/>
          </a:prstGeom>
          <a:noFill/>
        </p:spPr>
        <p:txBody>
          <a:bodyPr wrap="square" rtlCol="0">
            <a:spAutoFit/>
          </a:bodyPr>
          <a:lstStyle/>
          <a:p>
            <a:r>
              <a:rPr lang="en-US" dirty="0" smtClean="0"/>
              <a:t>Found in the lake, most areas on bottom.  Must look at shoot closely as they are similar to </a:t>
            </a:r>
            <a:r>
              <a:rPr lang="en-US" dirty="0" err="1" smtClean="0"/>
              <a:t>Chara</a:t>
            </a:r>
            <a:r>
              <a:rPr lang="en-US" dirty="0" smtClean="0"/>
              <a:t> which is healthy for our lake.  Note the different ‘leaf’ structure in the pictures to the right.</a:t>
            </a:r>
          </a:p>
          <a:p>
            <a:endParaRPr lang="en-US" dirty="0" smtClean="0"/>
          </a:p>
          <a:p>
            <a:r>
              <a:rPr lang="en-US" dirty="0" smtClean="0"/>
              <a:t>What to do:  Contact lake monitors for treatment.</a:t>
            </a:r>
            <a:endParaRPr lang="en-US" dirty="0"/>
          </a:p>
        </p:txBody>
      </p:sp>
      <p:sp>
        <p:nvSpPr>
          <p:cNvPr id="7" name="Title 1"/>
          <p:cNvSpPr>
            <a:spLocks noGrp="1"/>
          </p:cNvSpPr>
          <p:nvPr>
            <p:ph type="ctrTitle"/>
          </p:nvPr>
        </p:nvSpPr>
        <p:spPr>
          <a:xfrm>
            <a:off x="914400" y="381000"/>
            <a:ext cx="7848600" cy="914400"/>
          </a:xfrm>
        </p:spPr>
        <p:txBody>
          <a:bodyPr>
            <a:noAutofit/>
          </a:bodyPr>
          <a:lstStyle/>
          <a:p>
            <a:r>
              <a:rPr lang="en-US" sz="2800" b="1" u="sng" dirty="0" smtClean="0"/>
              <a:t>Starry Stonewort</a:t>
            </a:r>
            <a:endParaRPr lang="en-US" sz="2800" b="1" u="sng" dirty="0"/>
          </a:p>
        </p:txBody>
      </p:sp>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295400"/>
            <a:ext cx="3881526" cy="2926288"/>
          </a:xfrm>
          <a:prstGeom prst="rect">
            <a:avLst/>
          </a:prstGeom>
        </p:spPr>
      </p:pic>
      <p:pic>
        <p:nvPicPr>
          <p:cNvPr id="3" name="Picture 2" descr="Screen Clipp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45680" y="1295400"/>
            <a:ext cx="3112520" cy="2217626"/>
          </a:xfrm>
          <a:prstGeom prst="rect">
            <a:avLst/>
          </a:prstGeom>
        </p:spPr>
      </p:pic>
      <p:sp>
        <p:nvSpPr>
          <p:cNvPr id="9" name="TextBox 8"/>
          <p:cNvSpPr txBox="1"/>
          <p:nvPr/>
        </p:nvSpPr>
        <p:spPr>
          <a:xfrm>
            <a:off x="5867400" y="3581400"/>
            <a:ext cx="1905000" cy="369332"/>
          </a:xfrm>
          <a:prstGeom prst="rect">
            <a:avLst/>
          </a:prstGeom>
          <a:noFill/>
        </p:spPr>
        <p:txBody>
          <a:bodyPr wrap="square" rtlCol="0">
            <a:spAutoFit/>
          </a:bodyPr>
          <a:lstStyle/>
          <a:p>
            <a:r>
              <a:rPr lang="en-US" dirty="0" smtClean="0"/>
              <a:t>Starry Stonewort</a:t>
            </a:r>
            <a:endParaRPr lang="en-US" dirty="0"/>
          </a:p>
        </p:txBody>
      </p:sp>
      <p:pic>
        <p:nvPicPr>
          <p:cNvPr id="10" name="Picture 9"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9200" y="4011868"/>
            <a:ext cx="3429000" cy="2281933"/>
          </a:xfrm>
          <a:prstGeom prst="rect">
            <a:avLst/>
          </a:prstGeom>
        </p:spPr>
      </p:pic>
      <p:sp>
        <p:nvSpPr>
          <p:cNvPr id="11" name="TextBox 10"/>
          <p:cNvSpPr txBox="1"/>
          <p:nvPr/>
        </p:nvSpPr>
        <p:spPr>
          <a:xfrm>
            <a:off x="5791200" y="6386394"/>
            <a:ext cx="1905000" cy="369332"/>
          </a:xfrm>
          <a:prstGeom prst="rect">
            <a:avLst/>
          </a:prstGeom>
          <a:noFill/>
        </p:spPr>
        <p:txBody>
          <a:bodyPr wrap="square" rtlCol="0">
            <a:spAutoFit/>
          </a:bodyPr>
          <a:lstStyle/>
          <a:p>
            <a:r>
              <a:rPr lang="en-US" dirty="0" err="1" smtClean="0"/>
              <a:t>Chara</a:t>
            </a:r>
            <a:r>
              <a:rPr lang="en-US" dirty="0" smtClean="0"/>
              <a:t> Algae</a:t>
            </a:r>
            <a:endParaRPr lang="en-US" dirty="0"/>
          </a:p>
        </p:txBody>
      </p:sp>
      <p:cxnSp>
        <p:nvCxnSpPr>
          <p:cNvPr id="5" name="Straight Arrow Connector 4"/>
          <p:cNvCxnSpPr/>
          <p:nvPr/>
        </p:nvCxnSpPr>
        <p:spPr>
          <a:xfrm flipV="1">
            <a:off x="4800600" y="2404213"/>
            <a:ext cx="990600" cy="186587"/>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4800600" y="2590800"/>
            <a:ext cx="495300" cy="19812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70981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38201" y="5486401"/>
            <a:ext cx="7543799" cy="923330"/>
          </a:xfrm>
          <a:prstGeom prst="rect">
            <a:avLst/>
          </a:prstGeom>
          <a:noFill/>
        </p:spPr>
        <p:txBody>
          <a:bodyPr wrap="square" rtlCol="0">
            <a:spAutoFit/>
          </a:bodyPr>
          <a:lstStyle/>
          <a:p>
            <a:r>
              <a:rPr lang="en-US" dirty="0" smtClean="0"/>
              <a:t>Found growing near/on shore line.  On Big Brower, mostly in the cove.</a:t>
            </a:r>
          </a:p>
          <a:p>
            <a:endParaRPr lang="en-US" dirty="0" smtClean="0"/>
          </a:p>
          <a:p>
            <a:r>
              <a:rPr lang="en-US" dirty="0" smtClean="0"/>
              <a:t>What to do:  Contact lake monitors for treatment.</a:t>
            </a:r>
            <a:endParaRPr lang="en-US" dirty="0"/>
          </a:p>
        </p:txBody>
      </p:sp>
      <p:sp>
        <p:nvSpPr>
          <p:cNvPr id="7" name="Title 1"/>
          <p:cNvSpPr>
            <a:spLocks noGrp="1"/>
          </p:cNvSpPr>
          <p:nvPr>
            <p:ph type="ctrTitle"/>
          </p:nvPr>
        </p:nvSpPr>
        <p:spPr>
          <a:xfrm>
            <a:off x="914400" y="381000"/>
            <a:ext cx="7848600" cy="914400"/>
          </a:xfrm>
        </p:spPr>
        <p:txBody>
          <a:bodyPr>
            <a:noAutofit/>
          </a:bodyPr>
          <a:lstStyle/>
          <a:p>
            <a:r>
              <a:rPr lang="en-US" sz="2800" b="1" u="sng" dirty="0" smtClean="0"/>
              <a:t>Purple Loosestrife</a:t>
            </a:r>
            <a:endParaRPr lang="en-US" sz="2800" b="1" u="sng" dirty="0"/>
          </a:p>
        </p:txBody>
      </p:sp>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1" y="1600200"/>
            <a:ext cx="4907673" cy="3695902"/>
          </a:xfrm>
          <a:prstGeom prst="rect">
            <a:avLst/>
          </a:prstGeom>
        </p:spPr>
      </p:pic>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1600201"/>
            <a:ext cx="2590800" cy="3718635"/>
          </a:xfrm>
          <a:prstGeom prst="rect">
            <a:avLst/>
          </a:prstGeom>
        </p:spPr>
      </p:pic>
    </p:spTree>
    <p:extLst>
      <p:ext uri="{BB962C8B-B14F-4D97-AF65-F5344CB8AC3E}">
        <p14:creationId xmlns:p14="http://schemas.microsoft.com/office/powerpoint/2010/main" val="41553779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1000" y="4016460"/>
            <a:ext cx="8382000" cy="2385268"/>
          </a:xfrm>
          <a:prstGeom prst="rect">
            <a:avLst/>
          </a:prstGeom>
          <a:noFill/>
        </p:spPr>
        <p:txBody>
          <a:bodyPr wrap="square" rtlCol="0">
            <a:spAutoFit/>
          </a:bodyPr>
          <a:lstStyle/>
          <a:p>
            <a:pPr algn="just"/>
            <a:r>
              <a:rPr lang="en-US" dirty="0" smtClean="0"/>
              <a:t>Currently </a:t>
            </a:r>
            <a:r>
              <a:rPr lang="en-US" b="1" u="sng" dirty="0" smtClean="0"/>
              <a:t>not found </a:t>
            </a:r>
            <a:r>
              <a:rPr lang="en-US" dirty="0" smtClean="0"/>
              <a:t>growing around Big Brower Lake. </a:t>
            </a:r>
            <a:r>
              <a:rPr lang="en-US" dirty="0"/>
              <a:t>Phragmites (common reed) is a wetland grass that ranges in height from 6 to 15 feet tall.  </a:t>
            </a:r>
            <a:r>
              <a:rPr lang="en-US" dirty="0" smtClean="0"/>
              <a:t>It quickly </a:t>
            </a:r>
            <a:r>
              <a:rPr lang="en-US" dirty="0"/>
              <a:t>becomes the dominant feature in aquatic ecosystems, aggressively invading shorelines, wetlands, and ditches.  This plant creates dense “strands” - walls of weeds crowding out beneficial native wetland vegetation and indigenous waterfowl habitats. Spreading by fragmentation and an extensive root system, Phragmites ultimately out-competes native plant life for sun, water and nutrients.  </a:t>
            </a:r>
          </a:p>
          <a:p>
            <a:endParaRPr lang="en-US" sz="500" dirty="0" smtClean="0"/>
          </a:p>
          <a:p>
            <a:r>
              <a:rPr lang="en-US" dirty="0" smtClean="0"/>
              <a:t>What to do:  Contact lake monitors immediately if found.</a:t>
            </a:r>
            <a:endParaRPr lang="en-US" dirty="0"/>
          </a:p>
        </p:txBody>
      </p:sp>
      <p:sp>
        <p:nvSpPr>
          <p:cNvPr id="7" name="Title 1"/>
          <p:cNvSpPr>
            <a:spLocks noGrp="1"/>
          </p:cNvSpPr>
          <p:nvPr>
            <p:ph type="ctrTitle"/>
          </p:nvPr>
        </p:nvSpPr>
        <p:spPr>
          <a:xfrm>
            <a:off x="914400" y="381000"/>
            <a:ext cx="7848600" cy="914400"/>
          </a:xfrm>
        </p:spPr>
        <p:txBody>
          <a:bodyPr>
            <a:noAutofit/>
          </a:bodyPr>
          <a:lstStyle/>
          <a:p>
            <a:r>
              <a:rPr lang="en-US" sz="2800" b="1" u="sng" dirty="0" smtClean="0"/>
              <a:t>Phragmites</a:t>
            </a:r>
            <a:endParaRPr lang="en-US" sz="2800" b="1" u="sng" dirty="0"/>
          </a:p>
        </p:txBody>
      </p:sp>
      <p:pic>
        <p:nvPicPr>
          <p:cNvPr id="2050" name="Picture 2" descr="Image result for phragmit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295400"/>
            <a:ext cx="3506968" cy="263022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phragmi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295400"/>
            <a:ext cx="3352800" cy="2615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07592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13774" y="4343400"/>
            <a:ext cx="7772400" cy="2308324"/>
          </a:xfrm>
          <a:prstGeom prst="rect">
            <a:avLst/>
          </a:prstGeom>
          <a:noFill/>
        </p:spPr>
        <p:txBody>
          <a:bodyPr wrap="square" rtlCol="0">
            <a:spAutoFit/>
          </a:bodyPr>
          <a:lstStyle/>
          <a:p>
            <a:r>
              <a:rPr lang="en-US" sz="1600" dirty="0" smtClean="0"/>
              <a:t>Found attached to solid objects in the lake (dock supports, boat hulls, cement sea walls, anchors, etc.).</a:t>
            </a:r>
          </a:p>
          <a:p>
            <a:endParaRPr lang="en-US" sz="1600" dirty="0" smtClean="0"/>
          </a:p>
          <a:p>
            <a:r>
              <a:rPr lang="en-US" sz="1600" dirty="0" smtClean="0"/>
              <a:t>What to do:  First, CRY-Seriously.  Contact a lake monitor immediately.  Unable to eradicate from the lake once transplanted and they completely imbalance the lake environment for both indigenous plant life and water creatures.  They also create a serious hindrance to recreational lake use as their shells are sharp (swim shoes required where beds exist) and they attach to anything in the water.  We MUST prevent transplanting to Big Brower Lake by following the guidelines per the DEQ on the next slide!</a:t>
            </a:r>
            <a:endParaRPr lang="en-US" sz="1600" dirty="0"/>
          </a:p>
        </p:txBody>
      </p:sp>
      <p:sp>
        <p:nvSpPr>
          <p:cNvPr id="7" name="Title 1"/>
          <p:cNvSpPr>
            <a:spLocks noGrp="1"/>
          </p:cNvSpPr>
          <p:nvPr>
            <p:ph type="ctrTitle"/>
          </p:nvPr>
        </p:nvSpPr>
        <p:spPr>
          <a:xfrm>
            <a:off x="914400" y="381000"/>
            <a:ext cx="7848600" cy="914400"/>
          </a:xfrm>
        </p:spPr>
        <p:txBody>
          <a:bodyPr>
            <a:noAutofit/>
          </a:bodyPr>
          <a:lstStyle/>
          <a:p>
            <a:r>
              <a:rPr lang="en-US" sz="2800" b="1" u="sng" dirty="0" smtClean="0"/>
              <a:t>Zebra </a:t>
            </a:r>
            <a:r>
              <a:rPr lang="en-US" sz="2800" b="1" u="sng" dirty="0" err="1" smtClean="0"/>
              <a:t>Mussles</a:t>
            </a:r>
            <a:endParaRPr lang="en-US" sz="2800" b="1" u="sng" dirty="0"/>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261102"/>
            <a:ext cx="4351526" cy="2872943"/>
          </a:xfrm>
          <a:prstGeom prst="rect">
            <a:avLst/>
          </a:prstGeom>
        </p:spPr>
      </p:pic>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1600200"/>
            <a:ext cx="3314987" cy="2194750"/>
          </a:xfrm>
          <a:prstGeom prst="rect">
            <a:avLst/>
          </a:prstGeom>
        </p:spPr>
      </p:pic>
    </p:spTree>
    <p:extLst>
      <p:ext uri="{BB962C8B-B14F-4D97-AF65-F5344CB8AC3E}">
        <p14:creationId xmlns:p14="http://schemas.microsoft.com/office/powerpoint/2010/main" val="13263327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776738" y="-633737"/>
            <a:ext cx="5675014" cy="8009290"/>
          </a:xfrm>
          <a:prstGeom prst="rect">
            <a:avLst/>
          </a:prstGeom>
        </p:spPr>
      </p:pic>
    </p:spTree>
    <p:extLst>
      <p:ext uri="{BB962C8B-B14F-4D97-AF65-F5344CB8AC3E}">
        <p14:creationId xmlns:p14="http://schemas.microsoft.com/office/powerpoint/2010/main" val="40548138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145</TotalTime>
  <Words>640</Words>
  <Application>Microsoft Office PowerPoint</Application>
  <PresentationFormat>On-screen Show (4:3)</PresentationFormat>
  <Paragraphs>55</Paragraphs>
  <Slides>13</Slides>
  <Notes>0</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Invasive species we manage and watch for on  Big Brower Lake </vt:lpstr>
      <vt:lpstr>Cabomba</vt:lpstr>
      <vt:lpstr>Eurasian Watermilfoil</vt:lpstr>
      <vt:lpstr>Curlyleaf Pondweed</vt:lpstr>
      <vt:lpstr>Starry Stonewort</vt:lpstr>
      <vt:lpstr>Purple Loosestrife</vt:lpstr>
      <vt:lpstr>Phragmites</vt:lpstr>
      <vt:lpstr>Zebra Mussles</vt:lpstr>
      <vt:lpstr>PowerPoint Presentation</vt:lpstr>
      <vt:lpstr>Non-Invasive species we manage  (as needed when growth becomes/creates a recreational nuisance) on  Big Brower Lake </vt:lpstr>
      <vt:lpstr>Algae</vt:lpstr>
      <vt:lpstr>Eel Grass</vt:lpstr>
      <vt:lpstr>Non-Invasive Pond Weeds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Invasive species to watch out for on Big Brower Lake</dc:title>
  <dc:creator>frank</dc:creator>
  <cp:lastModifiedBy>frank</cp:lastModifiedBy>
  <cp:revision>40</cp:revision>
  <dcterms:created xsi:type="dcterms:W3CDTF">2017-08-03T15:43:54Z</dcterms:created>
  <dcterms:modified xsi:type="dcterms:W3CDTF">2017-08-14T17:04:33Z</dcterms:modified>
</cp:coreProperties>
</file>